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8EA5E3-8E17-4353-89FE-6C2CD60881F3}">
  <a:tblStyle styleId="{738EA5E3-8E17-4353-89FE-6C2CD60881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ullahi Mohamed" userId="c430e075-143d-4c4e-aa38-3a12d6cbbf0b" providerId="ADAL" clId="{895A6EAF-945D-4219-B37A-6DE9F97CDFFB}"/>
    <pc:docChg chg="custSel modSld">
      <pc:chgData name="Abdullahi Mohamed" userId="c430e075-143d-4c4e-aa38-3a12d6cbbf0b" providerId="ADAL" clId="{895A6EAF-945D-4219-B37A-6DE9F97CDFFB}" dt="2023-12-11T20:58:21.935" v="3" actId="33524"/>
      <pc:docMkLst>
        <pc:docMk/>
      </pc:docMkLst>
      <pc:sldChg chg="modSp mod">
        <pc:chgData name="Abdullahi Mohamed" userId="c430e075-143d-4c4e-aa38-3a12d6cbbf0b" providerId="ADAL" clId="{895A6EAF-945D-4219-B37A-6DE9F97CDFFB}" dt="2023-12-11T20:58:08.679" v="2" actId="313"/>
        <pc:sldMkLst>
          <pc:docMk/>
          <pc:sldMk cId="0" sldId="258"/>
        </pc:sldMkLst>
        <pc:spChg chg="mod">
          <ac:chgData name="Abdullahi Mohamed" userId="c430e075-143d-4c4e-aa38-3a12d6cbbf0b" providerId="ADAL" clId="{895A6EAF-945D-4219-B37A-6DE9F97CDFFB}" dt="2023-12-11T20:58:08.679" v="2" actId="313"/>
          <ac:spMkLst>
            <pc:docMk/>
            <pc:sldMk cId="0" sldId="258"/>
            <ac:spMk id="70" creationId="{00000000-0000-0000-0000-000000000000}"/>
          </ac:spMkLst>
        </pc:spChg>
      </pc:sldChg>
      <pc:sldChg chg="modSp mod">
        <pc:chgData name="Abdullahi Mohamed" userId="c430e075-143d-4c4e-aa38-3a12d6cbbf0b" providerId="ADAL" clId="{895A6EAF-945D-4219-B37A-6DE9F97CDFFB}" dt="2023-12-11T20:58:21.935" v="3" actId="33524"/>
        <pc:sldMkLst>
          <pc:docMk/>
          <pc:sldMk cId="0" sldId="261"/>
        </pc:sldMkLst>
        <pc:spChg chg="mod">
          <ac:chgData name="Abdullahi Mohamed" userId="c430e075-143d-4c4e-aa38-3a12d6cbbf0b" providerId="ADAL" clId="{895A6EAF-945D-4219-B37A-6DE9F97CDFFB}" dt="2023-12-11T20:58:21.935" v="3" actId="33524"/>
          <ac:spMkLst>
            <pc:docMk/>
            <pc:sldMk cId="0" sldId="261"/>
            <ac:spMk id="9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9d4cc95e5e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9d4cc95e5e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9db8d89df5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9db8d89df5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9d4cc95e5e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9d4cc95e5e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9d4cc95e5e_3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9d4cc95e5e_3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d4cc95e5e_3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d4cc95e5e_3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9f7635bd1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9f7635bd1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d4cc95e5e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d4cc95e5e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db8d89df5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db8d89df5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9f54c0625e_2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9f54c0625e_2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fcdbe3a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9fcdbe3ac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8481" y="0"/>
            <a:ext cx="2255520" cy="1264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349656" cy="11876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4;p13">
            <a:extLst>
              <a:ext uri="{FF2B5EF4-FFF2-40B4-BE49-F238E27FC236}">
                <a16:creationId xmlns:a16="http://schemas.microsoft.com/office/drawing/2014/main" id="{154F5561-8A2E-4889-A722-A99D7C6A8BF0}"/>
              </a:ext>
            </a:extLst>
          </p:cNvPr>
          <p:cNvSpPr txBox="1">
            <a:spLocks/>
          </p:cNvSpPr>
          <p:nvPr/>
        </p:nvSpPr>
        <p:spPr>
          <a:xfrm>
            <a:off x="1349656" y="546927"/>
            <a:ext cx="6560988" cy="148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7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ct val="47826"/>
            </a:pPr>
            <a:r>
              <a:rPr lang="en-GB" sz="2300" b="1" dirty="0"/>
              <a:t>CST3310 – Strategic Information Systems (Enterprise Project) Management</a:t>
            </a:r>
          </a:p>
          <a:p>
            <a:pPr>
              <a:buSzPct val="47826"/>
            </a:pPr>
            <a:endParaRPr lang="en-GB" sz="2300" b="1" dirty="0"/>
          </a:p>
          <a:p>
            <a:pPr>
              <a:buSzPct val="55000"/>
            </a:pPr>
            <a:r>
              <a:rPr lang="en-GB" sz="2000" dirty="0"/>
              <a:t>Case Study: </a:t>
            </a:r>
            <a:r>
              <a:rPr lang="en-GB" sz="2000" dirty="0">
                <a:solidFill>
                  <a:srgbClr val="FF0000"/>
                </a:solidFill>
              </a:rPr>
              <a:t>BT Group</a:t>
            </a:r>
          </a:p>
          <a:p>
            <a:pPr>
              <a:buSzPct val="55000"/>
            </a:pPr>
            <a:endParaRPr lang="en-GB" sz="2000" dirty="0">
              <a:solidFill>
                <a:srgbClr val="FF0000"/>
              </a:solidFill>
            </a:endParaRPr>
          </a:p>
          <a:p>
            <a:r>
              <a:rPr lang="en-GB" sz="2000" dirty="0"/>
              <a:t>Group</a:t>
            </a:r>
            <a:r>
              <a:rPr lang="en-GB" sz="2000" dirty="0">
                <a:solidFill>
                  <a:srgbClr val="FF0000"/>
                </a:solidFill>
              </a:rPr>
              <a:t> CST3310HE08</a:t>
            </a:r>
            <a:endParaRPr lang="en-GB" dirty="0"/>
          </a:p>
        </p:txBody>
      </p:sp>
      <p:graphicFrame>
        <p:nvGraphicFramePr>
          <p:cNvPr id="11" name="Google Shape;57;p13">
            <a:extLst>
              <a:ext uri="{FF2B5EF4-FFF2-40B4-BE49-F238E27FC236}">
                <a16:creationId xmlns:a16="http://schemas.microsoft.com/office/drawing/2014/main" id="{72F55E5E-126E-46A6-8828-248FCD3DCC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4237267"/>
              </p:ext>
            </p:extLst>
          </p:nvPr>
        </p:nvGraphicFramePr>
        <p:xfrm>
          <a:off x="3116974" y="2022382"/>
          <a:ext cx="3504082" cy="306681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520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20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7652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</a:rPr>
                        <a:t>Student Number​</a:t>
                      </a:r>
                      <a:endParaRPr sz="11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FFFF"/>
                          </a:solidFill>
                        </a:rPr>
                        <a:t>Student Name​</a:t>
                      </a:r>
                      <a:endParaRPr sz="11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83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</a:rPr>
                        <a:t>M00944298</a:t>
                      </a:r>
                      <a:r>
                        <a:rPr lang="en-GB" sz="1100" dirty="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</a:rPr>
                        <a:t>Parmdeep Gill</a:t>
                      </a:r>
                      <a:r>
                        <a:rPr lang="en-GB" sz="1100" dirty="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83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0000"/>
                          </a:solidFill>
                        </a:rPr>
                        <a:t>M00810926</a:t>
                      </a:r>
                      <a:r>
                        <a:rPr lang="en-GB" sz="110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0000"/>
                          </a:solidFill>
                        </a:rPr>
                        <a:t>Abdullahi Mohamed</a:t>
                      </a:r>
                      <a:r>
                        <a:rPr lang="en-GB" sz="110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83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0000"/>
                          </a:solidFill>
                        </a:rPr>
                        <a:t>M00958490</a:t>
                      </a:r>
                      <a:r>
                        <a:rPr lang="en-GB" sz="110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 err="1">
                          <a:solidFill>
                            <a:srgbClr val="FF0000"/>
                          </a:solidFill>
                        </a:rPr>
                        <a:t>Boluwaji</a:t>
                      </a:r>
                      <a:r>
                        <a:rPr lang="en-GB" sz="1100" b="1" dirty="0">
                          <a:solidFill>
                            <a:srgbClr val="FF0000"/>
                          </a:solidFill>
                        </a:rPr>
                        <a:t> Kehinde</a:t>
                      </a:r>
                      <a:r>
                        <a:rPr lang="en-GB" sz="1100" dirty="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83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0000"/>
                          </a:solidFill>
                        </a:rPr>
                        <a:t>M00811809</a:t>
                      </a:r>
                      <a:r>
                        <a:rPr lang="en-GB" sz="110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0000"/>
                          </a:solidFill>
                        </a:rPr>
                        <a:t>Shoyful Islam</a:t>
                      </a:r>
                      <a:r>
                        <a:rPr lang="en-GB" sz="110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83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0000"/>
                          </a:solidFill>
                        </a:rPr>
                        <a:t>M00974403</a:t>
                      </a:r>
                      <a:r>
                        <a:rPr lang="en-GB" sz="110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</a:rPr>
                        <a:t>Chinonso Nwafor</a:t>
                      </a:r>
                      <a:r>
                        <a:rPr lang="en-GB" sz="1100" dirty="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830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0000"/>
                          </a:solidFill>
                        </a:rPr>
                        <a:t>M00853031</a:t>
                      </a:r>
                      <a:r>
                        <a:rPr lang="en-GB" sz="110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0000"/>
                          </a:solidFill>
                        </a:rPr>
                        <a:t>Ali Hassan</a:t>
                      </a:r>
                      <a:r>
                        <a:rPr lang="en-GB" sz="110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2973"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FF0000"/>
                          </a:solidFill>
                        </a:rPr>
                        <a:t>M00844801</a:t>
                      </a:r>
                      <a:r>
                        <a:rPr lang="en-GB" sz="110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889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rgbClr val="FF0000"/>
                          </a:solidFill>
                        </a:rPr>
                        <a:t>Manitta Sunny Eappen</a:t>
                      </a:r>
                      <a:r>
                        <a:rPr lang="en-GB" sz="1100" dirty="0">
                          <a:solidFill>
                            <a:srgbClr val="FF0000"/>
                          </a:solidFill>
                        </a:rPr>
                        <a:t>​</a:t>
                      </a:r>
                      <a:endParaRPr sz="1100" dirty="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/>
        </p:nvSpPr>
        <p:spPr>
          <a:xfrm>
            <a:off x="51950" y="1701700"/>
            <a:ext cx="8933400" cy="9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chemeClr val="dk1"/>
                </a:solidFill>
              </a:rPr>
              <a:t>                           Questions</a:t>
            </a:r>
            <a:endParaRPr sz="36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2766075" y="0"/>
            <a:ext cx="3543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6E6E6E"/>
                </a:solidFill>
              </a:rPr>
              <a:t>Case Study: </a:t>
            </a:r>
            <a:r>
              <a:rPr lang="en-GB" sz="2400" b="1">
                <a:solidFill>
                  <a:srgbClr val="FF0000"/>
                </a:solidFill>
              </a:rPr>
              <a:t>BT Group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l="989" t="13032" r="2967" b="11330"/>
          <a:stretch/>
        </p:blipFill>
        <p:spPr>
          <a:xfrm>
            <a:off x="4182625" y="994675"/>
            <a:ext cx="4961376" cy="380977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-449600" y="774525"/>
            <a:ext cx="4867800" cy="54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D0D0D"/>
              </a:solidFill>
            </a:endParaRPr>
          </a:p>
          <a:p>
            <a:pPr marL="8128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D0D0D"/>
                </a:solidFill>
              </a:rPr>
              <a:t>Telecommunication company based in in the London, England.</a:t>
            </a:r>
            <a:endParaRPr sz="1800">
              <a:solidFill>
                <a:srgbClr val="0D0D0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D0D0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D0D0D"/>
              </a:solidFill>
            </a:endParaRPr>
          </a:p>
          <a:p>
            <a:pPr marL="8128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Verdana"/>
              <a:buChar char="●"/>
            </a:pPr>
            <a:r>
              <a:rPr lang="en-GB" sz="1800">
                <a:solidFill>
                  <a:srgbClr val="0D0D0D"/>
                </a:solidFill>
              </a:rPr>
              <a:t>Company values is personal, simple and brilliant  </a:t>
            </a:r>
            <a:endParaRPr sz="1800">
              <a:solidFill>
                <a:srgbClr val="0D0D0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D0D0D"/>
              </a:solidFill>
            </a:endParaRPr>
          </a:p>
          <a:p>
            <a:pPr marL="8128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●"/>
            </a:pPr>
            <a:r>
              <a:rPr lang="en-GB" sz="1800">
                <a:solidFill>
                  <a:schemeClr val="dk1"/>
                </a:solidFill>
              </a:rPr>
              <a:t>Largest provider of fixed-line, broadband and mobile services </a:t>
            </a:r>
            <a:endParaRPr sz="18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     in the UK</a:t>
            </a:r>
            <a:endParaRPr sz="18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D0D0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D0D0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0D0D0D"/>
                </a:solidFill>
              </a:rPr>
              <a:t>​</a:t>
            </a:r>
            <a:endParaRPr sz="2000">
              <a:solidFill>
                <a:srgbClr val="0D0D0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D0D0D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1767825" y="0"/>
            <a:ext cx="7017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6E6E6E"/>
                </a:solidFill>
              </a:rPr>
              <a:t>Topic 1: </a:t>
            </a:r>
            <a:r>
              <a:rPr lang="en-GB" sz="2400" b="1">
                <a:solidFill>
                  <a:srgbClr val="FF0000"/>
                </a:solidFill>
              </a:rPr>
              <a:t>Strategic Management Principles</a:t>
            </a:r>
            <a:endParaRPr/>
          </a:p>
        </p:txBody>
      </p:sp>
      <p:sp>
        <p:nvSpPr>
          <p:cNvPr id="70" name="Google Shape;70;p15"/>
          <p:cNvSpPr txBox="1"/>
          <p:nvPr/>
        </p:nvSpPr>
        <p:spPr>
          <a:xfrm>
            <a:off x="-541025" y="706500"/>
            <a:ext cx="5951100" cy="46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-GB" sz="1800" b="1" dirty="0">
                <a:solidFill>
                  <a:srgbClr val="0D0D0D"/>
                </a:solidFill>
              </a:rPr>
              <a:t>BT Group strategic management process</a:t>
            </a:r>
            <a:r>
              <a:rPr lang="en-GB" sz="1800" dirty="0">
                <a:solidFill>
                  <a:srgbClr val="0D0D0D"/>
                </a:solidFill>
              </a:rPr>
              <a:t> </a:t>
            </a:r>
            <a:endParaRPr sz="1800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Verdana"/>
              <a:buChar char="●"/>
            </a:pPr>
            <a:r>
              <a:rPr lang="en-GB" sz="1500" dirty="0">
                <a:solidFill>
                  <a:srgbClr val="0D0D0D"/>
                </a:solidFill>
              </a:rPr>
              <a:t>BT vision and mission statements.</a:t>
            </a:r>
            <a:endParaRPr sz="1500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Verdana"/>
              <a:buChar char="●"/>
            </a:pPr>
            <a:r>
              <a:rPr lang="en-GB" sz="1500" dirty="0">
                <a:solidFill>
                  <a:srgbClr val="0D0D0D"/>
                </a:solidFill>
              </a:rPr>
              <a:t>Become the world most trusted connector</a:t>
            </a:r>
            <a:endParaRPr sz="1500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Verdana"/>
              <a:buChar char="●"/>
            </a:pPr>
            <a:r>
              <a:rPr lang="en-GB" sz="1500" dirty="0">
                <a:solidFill>
                  <a:srgbClr val="0D0D0D"/>
                </a:solidFill>
              </a:rPr>
              <a:t>Evolving principles and aligns with company resources</a:t>
            </a:r>
            <a:endParaRPr sz="1500" dirty="0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-GB" sz="1800" b="1" dirty="0">
                <a:solidFill>
                  <a:srgbClr val="0D0D0D"/>
                </a:solidFill>
              </a:rPr>
              <a:t>BT competitor analysis </a:t>
            </a:r>
            <a:endParaRPr sz="1800" b="1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Verdana"/>
              <a:buChar char="●"/>
            </a:pPr>
            <a:r>
              <a:rPr lang="en-GB" sz="1500" dirty="0">
                <a:solidFill>
                  <a:srgbClr val="0D0D0D"/>
                </a:solidFill>
              </a:rPr>
              <a:t>Porter’s Five forces</a:t>
            </a:r>
            <a:endParaRPr sz="1500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Verdana"/>
              <a:buChar char="●"/>
            </a:pPr>
            <a:r>
              <a:rPr lang="en-GB" sz="1500" dirty="0">
                <a:solidFill>
                  <a:srgbClr val="0D0D0D"/>
                </a:solidFill>
              </a:rPr>
              <a:t>A blend of other methods such as PESTLE, SWOT</a:t>
            </a:r>
            <a:endParaRPr sz="1500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Verdana"/>
              <a:buChar char="●"/>
            </a:pPr>
            <a:r>
              <a:rPr lang="en-GB" sz="1500" dirty="0">
                <a:solidFill>
                  <a:srgbClr val="0D0D0D"/>
                </a:solidFill>
              </a:rPr>
              <a:t>Technological trends and economic factors e.g. budget</a:t>
            </a:r>
            <a:endParaRPr sz="1500" dirty="0">
              <a:solidFill>
                <a:srgbClr val="0D0D0D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-GB" sz="1800" b="1" dirty="0">
                <a:solidFill>
                  <a:srgbClr val="0D0D0D"/>
                </a:solidFill>
              </a:rPr>
              <a:t>BT  Leadership approach</a:t>
            </a:r>
            <a:endParaRPr sz="1800" b="1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Verdana"/>
              <a:buChar char="●"/>
            </a:pPr>
            <a:r>
              <a:rPr lang="en-GB" sz="1500" dirty="0">
                <a:solidFill>
                  <a:srgbClr val="0D0D0D"/>
                </a:solidFill>
              </a:rPr>
              <a:t>Sub-contracting, delegate tasks</a:t>
            </a:r>
            <a:endParaRPr sz="1500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Verdana"/>
              <a:buChar char="●"/>
            </a:pPr>
            <a:r>
              <a:rPr lang="en-GB" sz="1500" dirty="0">
                <a:solidFill>
                  <a:srgbClr val="0D0D0D"/>
                </a:solidFill>
              </a:rPr>
              <a:t>Company values personal, brilliant and friendly </a:t>
            </a:r>
            <a:endParaRPr sz="1500" dirty="0">
              <a:solidFill>
                <a:srgbClr val="0D0D0D"/>
              </a:solidFill>
            </a:endParaRPr>
          </a:p>
          <a:p>
            <a:pPr marL="8128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000"/>
              <a:buFont typeface="Verdana"/>
              <a:buChar char="●"/>
            </a:pPr>
            <a:r>
              <a:rPr lang="en-GB" sz="1500" dirty="0">
                <a:solidFill>
                  <a:srgbClr val="0D0D0D"/>
                </a:solidFill>
              </a:rPr>
              <a:t>A bright sustainable future and add value to stakeholders</a:t>
            </a:r>
            <a:endParaRPr sz="1800" dirty="0">
              <a:solidFill>
                <a:srgbClr val="0D0D0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D0D0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D0D0D"/>
              </a:solidFill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650" y="594350"/>
            <a:ext cx="3863349" cy="233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0650" y="2889200"/>
            <a:ext cx="3863350" cy="225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ctrTitle"/>
          </p:nvPr>
        </p:nvSpPr>
        <p:spPr>
          <a:xfrm>
            <a:off x="1942300" y="244050"/>
            <a:ext cx="59121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50" b="1">
                <a:solidFill>
                  <a:srgbClr val="6E6E6E"/>
                </a:solidFill>
              </a:rPr>
              <a:t>Topic 2 : </a:t>
            </a:r>
            <a:r>
              <a:rPr lang="en-GB" sz="2650" b="1">
                <a:solidFill>
                  <a:srgbClr val="FF0000"/>
                </a:solidFill>
              </a:rPr>
              <a:t>Information system types</a:t>
            </a:r>
            <a:r>
              <a:rPr lang="en-GB" sz="2400" b="1">
                <a:solidFill>
                  <a:srgbClr val="FF0000"/>
                </a:solidFill>
              </a:rPr>
              <a:t> 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1"/>
          </p:nvPr>
        </p:nvSpPr>
        <p:spPr>
          <a:xfrm>
            <a:off x="311125" y="1580775"/>
            <a:ext cx="5410200" cy="27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dirty="0">
                <a:solidFill>
                  <a:schemeClr val="dk1"/>
                </a:solidFill>
              </a:rPr>
              <a:t>•Types of Information systems used in BT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dirty="0">
                <a:solidFill>
                  <a:schemeClr val="dk1"/>
                </a:solidFill>
              </a:rPr>
              <a:t>•Suitable typology for classifying BT’s systems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GB" sz="1800" dirty="0">
                <a:solidFill>
                  <a:schemeClr val="dk1"/>
                </a:solidFill>
              </a:rPr>
              <a:t>•Core functions of Information systems in BT</a:t>
            </a:r>
            <a:r>
              <a:rPr lang="en-GB" sz="3250" dirty="0">
                <a:solidFill>
                  <a:schemeClr val="dk1"/>
                </a:solidFill>
              </a:rPr>
              <a:t> </a:t>
            </a:r>
            <a:endParaRPr sz="325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50" dirty="0"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5075" y="1195575"/>
            <a:ext cx="3137611" cy="317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ctrTitle"/>
          </p:nvPr>
        </p:nvSpPr>
        <p:spPr>
          <a:xfrm>
            <a:off x="1942300" y="244050"/>
            <a:ext cx="59121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50" b="1">
                <a:solidFill>
                  <a:srgbClr val="6E6E6E"/>
                </a:solidFill>
              </a:rPr>
              <a:t>Topic 2 : </a:t>
            </a:r>
            <a:r>
              <a:rPr lang="en-GB" sz="2650" b="1">
                <a:solidFill>
                  <a:srgbClr val="FF0000"/>
                </a:solidFill>
              </a:rPr>
              <a:t>Information system types</a:t>
            </a:r>
            <a:r>
              <a:rPr lang="en-GB" sz="2400" b="1">
                <a:solidFill>
                  <a:srgbClr val="FF0000"/>
                </a:solidFill>
              </a:rPr>
              <a:t> 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1"/>
          </p:nvPr>
        </p:nvSpPr>
        <p:spPr>
          <a:xfrm>
            <a:off x="261200" y="1203284"/>
            <a:ext cx="4371760" cy="34144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GB" sz="5188" b="1" dirty="0">
                <a:solidFill>
                  <a:schemeClr val="dk1"/>
                </a:solidFill>
              </a:rPr>
              <a:t>•</a:t>
            </a:r>
            <a:r>
              <a:rPr lang="en-GB" sz="7200" b="1" dirty="0">
                <a:solidFill>
                  <a:schemeClr val="dk1"/>
                </a:solidFill>
              </a:rPr>
              <a:t>BT Updated CRM strategy</a:t>
            </a:r>
            <a:endParaRPr sz="72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GB" sz="4850" dirty="0">
                <a:solidFill>
                  <a:schemeClr val="dk1"/>
                </a:solidFill>
              </a:rPr>
              <a:t>Transition from Monolithic approach to a more modularized architecture</a:t>
            </a:r>
            <a:endParaRPr sz="485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endParaRPr sz="325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GB" sz="7200" b="1" dirty="0">
                <a:solidFill>
                  <a:schemeClr val="dk1"/>
                </a:solidFill>
              </a:rPr>
              <a:t>•BT’s Information System Architecture </a:t>
            </a:r>
            <a:endParaRPr sz="72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r>
              <a:rPr lang="en-GB" sz="4850" dirty="0">
                <a:solidFill>
                  <a:schemeClr val="dk1"/>
                </a:solidFill>
              </a:rPr>
              <a:t>BT has a vast estate of over 200 applications that make up the core of the</a:t>
            </a:r>
            <a:endParaRPr sz="485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endParaRPr lang="en-GB" sz="325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33846"/>
              <a:buFont typeface="Arial"/>
              <a:buNone/>
            </a:pPr>
            <a:endParaRPr sz="325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-GB" sz="6400" b="1" dirty="0">
                <a:solidFill>
                  <a:schemeClr val="dk1"/>
                </a:solidFill>
              </a:rPr>
              <a:t>•Information systems used by BT across IT applications and Network functions</a:t>
            </a: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5"/>
            </a:pPr>
            <a:r>
              <a:rPr lang="en-GB" sz="4850" dirty="0">
                <a:solidFill>
                  <a:schemeClr val="dk1"/>
                </a:solidFill>
              </a:rPr>
              <a:t>   Business support systems for IT Apps</a:t>
            </a: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</a:pPr>
            <a:r>
              <a:rPr lang="en-GB" sz="1800" dirty="0">
                <a:solidFill>
                  <a:schemeClr val="dk1"/>
                </a:solidFill>
              </a:rPr>
              <a:t>       </a:t>
            </a:r>
            <a:r>
              <a:rPr lang="en-GB" sz="4800" dirty="0">
                <a:solidFill>
                  <a:schemeClr val="dk1"/>
                </a:solidFill>
              </a:rPr>
              <a:t>Operational support systems for Network Functions</a:t>
            </a:r>
            <a:endParaRPr sz="48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50" dirty="0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2960" y="1203284"/>
            <a:ext cx="4409230" cy="255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2407950" y="137150"/>
            <a:ext cx="7940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6E6E6E"/>
                </a:solidFill>
              </a:rPr>
              <a:t>Topic 3: </a:t>
            </a:r>
            <a:r>
              <a:rPr lang="en-GB" sz="2400" b="1">
                <a:solidFill>
                  <a:srgbClr val="FF0000"/>
                </a:solidFill>
              </a:rPr>
              <a:t>Managing IT Projects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3850" y="3045775"/>
            <a:ext cx="4050974" cy="199792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83850" y="691250"/>
            <a:ext cx="8976300" cy="29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 b="1" dirty="0">
                <a:solidFill>
                  <a:schemeClr val="dk1"/>
                </a:solidFill>
              </a:rPr>
              <a:t>The first point of this topic is how IT projects are managed in BT:</a:t>
            </a:r>
            <a:endParaRPr sz="1500" b="1" dirty="0">
              <a:solidFill>
                <a:schemeClr val="dk1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1300" dirty="0">
                <a:solidFill>
                  <a:schemeClr val="dk1"/>
                </a:solidFill>
              </a:rPr>
              <a:t>BT follow project management methodologies, depending on criteria of the project. They mainly implement Agile, Waterfall method based on the requirements of the IT project.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-GB" sz="1500" b="1" dirty="0">
                <a:solidFill>
                  <a:schemeClr val="dk1"/>
                </a:solidFill>
              </a:rPr>
              <a:t>The next point is the core IT project management practices that BT follow.</a:t>
            </a:r>
            <a:r>
              <a:rPr lang="en-GB" sz="1200" b="1" dirty="0">
                <a:solidFill>
                  <a:schemeClr val="dk2"/>
                </a:solidFill>
              </a:rPr>
              <a:t> </a:t>
            </a:r>
            <a:endParaRPr sz="1200" b="1" dirty="0">
              <a:solidFill>
                <a:schemeClr val="dk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GB" sz="1300" dirty="0">
                <a:solidFill>
                  <a:schemeClr val="dk1"/>
                </a:solidFill>
              </a:rPr>
              <a:t>For BT, time management, meeting deadlines are practicing that BT adhere too. These practices are important for BT as they have customer/subscribers. Missing deadlines for projects targeted towards their customers could cause them to lose their existing base to rival competitors. Therefore, these management practices are crucial for BT 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/>
        </p:nvSpPr>
        <p:spPr>
          <a:xfrm>
            <a:off x="2407950" y="137150"/>
            <a:ext cx="7940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6E6E6E"/>
                </a:solidFill>
              </a:rPr>
              <a:t>Topic 3: </a:t>
            </a:r>
            <a:r>
              <a:rPr lang="en-GB" sz="2400" b="1">
                <a:solidFill>
                  <a:srgbClr val="FF0000"/>
                </a:solidFill>
              </a:rPr>
              <a:t>Managing IT Projects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0" y="691250"/>
            <a:ext cx="4993800" cy="43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b="1">
                <a:solidFill>
                  <a:schemeClr val="dk1"/>
                </a:solidFill>
              </a:rPr>
              <a:t>A project management plan for BT</a:t>
            </a:r>
            <a:endParaRPr sz="1800" b="1">
              <a:solidFill>
                <a:schemeClr val="dk1"/>
              </a:solidFill>
            </a:endParaRPr>
          </a:p>
          <a:p>
            <a:pPr marL="13716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Comprehensive Framework</a:t>
            </a:r>
            <a:endParaRPr sz="1500">
              <a:solidFill>
                <a:schemeClr val="dk1"/>
              </a:solidFill>
            </a:endParaRPr>
          </a:p>
          <a:p>
            <a:pPr marL="13716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Introduction of BT Goals</a:t>
            </a:r>
            <a:endParaRPr sz="1500">
              <a:solidFill>
                <a:schemeClr val="dk1"/>
              </a:solidFill>
            </a:endParaRPr>
          </a:p>
          <a:p>
            <a:pPr marL="13716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Address key Elements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b="1">
                <a:solidFill>
                  <a:schemeClr val="dk1"/>
                </a:solidFill>
              </a:rPr>
              <a:t>Key work packages for BT</a:t>
            </a:r>
            <a:endParaRPr sz="1800" b="1">
              <a:solidFill>
                <a:schemeClr val="dk1"/>
              </a:solidFill>
            </a:endParaRPr>
          </a:p>
          <a:p>
            <a:pPr marL="13716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Breaks down large tasks into smaller activities</a:t>
            </a:r>
            <a:endParaRPr sz="1500">
              <a:solidFill>
                <a:schemeClr val="dk1"/>
              </a:solidFill>
            </a:endParaRPr>
          </a:p>
          <a:p>
            <a:pPr marL="13716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System Design Example</a:t>
            </a:r>
            <a:endParaRPr sz="1500">
              <a:solidFill>
                <a:schemeClr val="dk1"/>
              </a:solidFill>
            </a:endParaRPr>
          </a:p>
          <a:p>
            <a:pPr marL="13716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-GB" sz="1500">
                <a:solidFill>
                  <a:schemeClr val="dk1"/>
                </a:solidFill>
              </a:rPr>
              <a:t>Efficiency and time management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3700" y="691250"/>
            <a:ext cx="4017743" cy="265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 rotWithShape="1">
          <a:blip r:embed="rId4">
            <a:alphaModFix/>
          </a:blip>
          <a:srcRect t="11284"/>
          <a:stretch/>
        </p:blipFill>
        <p:spPr>
          <a:xfrm>
            <a:off x="4993700" y="3349800"/>
            <a:ext cx="4082325" cy="17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 b="1">
                <a:solidFill>
                  <a:srgbClr val="6E6E6E"/>
                </a:solidFill>
              </a:rPr>
              <a:t>Topic 4: </a:t>
            </a:r>
            <a:r>
              <a:rPr lang="en-GB" sz="2400" b="1">
                <a:solidFill>
                  <a:srgbClr val="FF0000"/>
                </a:solidFill>
              </a:rPr>
              <a:t>System Development Models</a:t>
            </a:r>
            <a:endParaRPr sz="2400" b="1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ubTitle" idx="1"/>
          </p:nvPr>
        </p:nvSpPr>
        <p:spPr>
          <a:xfrm>
            <a:off x="-54075" y="937900"/>
            <a:ext cx="8520600" cy="4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b="1">
                <a:solidFill>
                  <a:schemeClr val="dk1"/>
                </a:solidFill>
              </a:rPr>
              <a:t>Reviewing Appropriate Models for BT Group</a:t>
            </a:r>
            <a:endParaRPr sz="1800" b="1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</a:rPr>
              <a:t>Identify suitable Models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</a:rPr>
              <a:t>Why they are suitable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b="1">
                <a:solidFill>
                  <a:schemeClr val="dk1"/>
                </a:solidFill>
              </a:rPr>
              <a:t>Best Model for BT group</a:t>
            </a:r>
            <a:endParaRPr sz="1800" b="1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</a:rPr>
              <a:t>Evaluating the most appropriate model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</a:rPr>
              <a:t>Comparison of various models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b="1">
                <a:solidFill>
                  <a:schemeClr val="dk1"/>
                </a:solidFill>
              </a:rPr>
              <a:t>Implementing the appropriate Model in </a:t>
            </a:r>
            <a:endParaRPr sz="18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BT Group</a:t>
            </a:r>
            <a:endParaRPr sz="1800" b="1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</a:rPr>
              <a:t>Implementation Process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-GB" sz="1600">
                <a:solidFill>
                  <a:schemeClr val="dk1"/>
                </a:solidFill>
              </a:rPr>
              <a:t>Implementation Challenges BT Group might </a:t>
            </a:r>
            <a:endParaRPr sz="1600">
              <a:solidFill>
                <a:schemeClr val="dk1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</a:rPr>
              <a:t>Face and possible solutions.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4325" y="744575"/>
            <a:ext cx="3261875" cy="244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3025" y="3244175"/>
            <a:ext cx="3303175" cy="184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>
            <a:spLocks noGrp="1"/>
          </p:cNvSpPr>
          <p:nvPr>
            <p:ph type="ctrTitle"/>
          </p:nvPr>
        </p:nvSpPr>
        <p:spPr>
          <a:xfrm>
            <a:off x="2248034" y="252025"/>
            <a:ext cx="5432926" cy="13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-GB" sz="2400" b="1" dirty="0">
                <a:solidFill>
                  <a:srgbClr val="6E6E6E"/>
                </a:solidFill>
              </a:rPr>
              <a:t>Topic 5: </a:t>
            </a:r>
            <a:r>
              <a:rPr lang="en-GB" sz="2400" b="1" dirty="0">
                <a:solidFill>
                  <a:srgbClr val="FF0000"/>
                </a:solidFill>
              </a:rPr>
              <a:t>Digital Business Models</a:t>
            </a:r>
            <a:endParaRPr sz="2400" b="1" dirty="0">
              <a:solidFill>
                <a:srgbClr val="FF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1"/>
          </p:nvPr>
        </p:nvSpPr>
        <p:spPr>
          <a:xfrm>
            <a:off x="67475" y="919525"/>
            <a:ext cx="6585900" cy="36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 b="1">
                <a:solidFill>
                  <a:schemeClr val="dk1"/>
                </a:solidFill>
              </a:rPr>
              <a:t>Overview of appropriate digital models for the specific sector</a:t>
            </a:r>
            <a:endParaRPr sz="1600" b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Subscription Models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Data monetisation model</a:t>
            </a:r>
            <a:endParaRPr sz="1500">
              <a:solidFill>
                <a:schemeClr val="dk1"/>
              </a:solidFill>
            </a:endParaRPr>
          </a:p>
          <a:p>
            <a:pPr marL="1270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 b="1">
                <a:solidFill>
                  <a:schemeClr val="dk1"/>
                </a:solidFill>
              </a:rPr>
              <a:t>Description of an appropriate model that is in place at the organisation</a:t>
            </a:r>
            <a:endParaRPr sz="1600" b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BT commonly use a subscription model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BT customers are put on a fixed contract with a recurring fee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 b="1">
                <a:solidFill>
                  <a:schemeClr val="dk1"/>
                </a:solidFill>
              </a:rPr>
              <a:t>Reflection on how the model is implemented and its impact on the organisation</a:t>
            </a:r>
            <a:endParaRPr sz="1600" b="1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Subscription model allows BT to predict their revenue streams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BT will retain customers with this model as they can provide them with reasonable prices catering towards the customer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2250" y="1529225"/>
            <a:ext cx="2721749" cy="21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578</Words>
  <Application>Microsoft Office PowerPoint</Application>
  <PresentationFormat>On-screen Show (16:9)</PresentationFormat>
  <Paragraphs>117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Verdana</vt:lpstr>
      <vt:lpstr>Simple Light</vt:lpstr>
      <vt:lpstr>PowerPoint Presentation</vt:lpstr>
      <vt:lpstr>PowerPoint Presentation</vt:lpstr>
      <vt:lpstr>PowerPoint Presentation</vt:lpstr>
      <vt:lpstr>Topic 2 : Information system types </vt:lpstr>
      <vt:lpstr>Topic 2 : Information system types </vt:lpstr>
      <vt:lpstr>PowerPoint Presentation</vt:lpstr>
      <vt:lpstr>PowerPoint Presentation</vt:lpstr>
      <vt:lpstr>Topic 4: System Development Models </vt:lpstr>
      <vt:lpstr>Topic 5: Digital Business Models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Abdullahi Mohamed</cp:lastModifiedBy>
  <cp:revision>2</cp:revision>
  <dcterms:modified xsi:type="dcterms:W3CDTF">2023-12-11T20:58:22Z</dcterms:modified>
</cp:coreProperties>
</file>